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64" r:id="rId5"/>
    <p:sldId id="266" r:id="rId6"/>
    <p:sldId id="262" r:id="rId7"/>
    <p:sldId id="263" r:id="rId8"/>
    <p:sldId id="267" r:id="rId9"/>
    <p:sldId id="258" r:id="rId10"/>
    <p:sldId id="259" r:id="rId11"/>
    <p:sldId id="261" r:id="rId12"/>
    <p:sldId id="26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CC3300"/>
    <a:srgbClr val="993300"/>
    <a:srgbClr val="820422"/>
    <a:srgbClr val="FF0000"/>
    <a:srgbClr val="FF3300"/>
    <a:srgbClr val="990000"/>
    <a:srgbClr val="FF6600"/>
    <a:srgbClr val="996600"/>
    <a:srgbClr val="8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0016" autoAdjust="0"/>
    <p:restoredTop sz="94660"/>
  </p:normalViewPr>
  <p:slideViewPr>
    <p:cSldViewPr snapToGrid="0">
      <p:cViewPr>
        <p:scale>
          <a:sx n="90" d="100"/>
          <a:sy n="90" d="100"/>
        </p:scale>
        <p:origin x="-2250" y="-7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70C1-7066-47FB-A2FC-CBE10191EC6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FAC0-DFE3-4047-94F3-02B6FCAFD3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27063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70C1-7066-47FB-A2FC-CBE10191EC6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FAC0-DFE3-4047-94F3-02B6FCAFD3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1147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70C1-7066-47FB-A2FC-CBE10191EC6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FAC0-DFE3-4047-94F3-02B6FCAFD3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31832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70C1-7066-47FB-A2FC-CBE10191EC6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FAC0-DFE3-4047-94F3-02B6FCAFD3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592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70C1-7066-47FB-A2FC-CBE10191EC6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FAC0-DFE3-4047-94F3-02B6FCAFD3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99520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70C1-7066-47FB-A2FC-CBE10191EC6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FAC0-DFE3-4047-94F3-02B6FCAFD3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157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70C1-7066-47FB-A2FC-CBE10191EC6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FAC0-DFE3-4047-94F3-02B6FCAFD3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98888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70C1-7066-47FB-A2FC-CBE10191EC6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FAC0-DFE3-4047-94F3-02B6FCAFD3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65721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70C1-7066-47FB-A2FC-CBE10191EC6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FAC0-DFE3-4047-94F3-02B6FCAFD3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46042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70C1-7066-47FB-A2FC-CBE10191EC6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FAC0-DFE3-4047-94F3-02B6FCAFD3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12725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70C1-7066-47FB-A2FC-CBE10191EC6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FAC0-DFE3-4047-94F3-02B6FCAFD3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86425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Волна 7"/>
          <p:cNvSpPr/>
          <p:nvPr userDrawn="1"/>
        </p:nvSpPr>
        <p:spPr>
          <a:xfrm>
            <a:off x="254333" y="136478"/>
            <a:ext cx="8761863" cy="6721522"/>
          </a:xfrm>
          <a:prstGeom prst="wave">
            <a:avLst/>
          </a:prstGeom>
          <a:solidFill>
            <a:schemeClr val="accent6">
              <a:lumMod val="20000"/>
              <a:lumOff val="80000"/>
              <a:alpha val="92157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14" cstate="email">
            <a:extLst>
              <a:ext uri="{BEBA8EAE-BF5A-486C-A8C5-ECC9F3942E4B}">
                <a14:imgProps xmlns="" xmlns:a14="http://schemas.microsoft.com/office/drawing/2010/main">
                  <a14:imgLayer r:embed="rId1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-115513" y="-131663"/>
            <a:ext cx="2470246" cy="231914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3934" y="4572771"/>
            <a:ext cx="2390066" cy="2285229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870C1-7066-47FB-A2FC-CBE10191EC6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1FAC0-DFE3-4047-94F3-02B6FCAFD3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30076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5376" y="493614"/>
            <a:ext cx="6402823" cy="3016349"/>
          </a:xfrm>
        </p:spPr>
        <p:txBody>
          <a:bodyPr anchor="t">
            <a:noAutofit/>
          </a:bodyPr>
          <a:lstStyle/>
          <a:p>
            <a:r>
              <a:rPr lang="ru-RU" sz="1800" dirty="0" smtClean="0">
                <a:solidFill>
                  <a:srgbClr val="800000"/>
                </a:solidFill>
                <a:latin typeface="Monotype Corsiva" pitchFamily="66" charset="0"/>
              </a:rPr>
              <a:t>муниципальное  автономное дошкольное образовательное учреждение </a:t>
            </a:r>
            <a:br>
              <a:rPr lang="ru-RU" sz="1800" dirty="0" smtClean="0">
                <a:solidFill>
                  <a:srgbClr val="800000"/>
                </a:solidFill>
                <a:latin typeface="Monotype Corsiva" pitchFamily="66" charset="0"/>
              </a:rPr>
            </a:br>
            <a:r>
              <a:rPr lang="ru-RU" sz="1800" dirty="0" smtClean="0">
                <a:solidFill>
                  <a:srgbClr val="800000"/>
                </a:solidFill>
                <a:latin typeface="Monotype Corsiva" pitchFamily="66" charset="0"/>
              </a:rPr>
              <a:t>города Новосибирска «Детский сад № 373 «Скворушка»</a:t>
            </a:r>
            <a:br>
              <a:rPr lang="ru-RU" sz="1800" dirty="0" smtClean="0">
                <a:solidFill>
                  <a:srgbClr val="800000"/>
                </a:solidFill>
                <a:latin typeface="Monotype Corsiva" pitchFamily="66" charset="0"/>
              </a:rPr>
            </a:br>
            <a:r>
              <a:rPr lang="ru-RU" sz="1800" dirty="0" smtClean="0">
                <a:solidFill>
                  <a:srgbClr val="FF9900"/>
                </a:solidFill>
                <a:latin typeface="Monotype Corsiva" pitchFamily="66" charset="0"/>
              </a:rPr>
              <a:t/>
            </a:r>
            <a:br>
              <a:rPr lang="ru-RU" sz="1800" dirty="0" smtClean="0">
                <a:solidFill>
                  <a:srgbClr val="FF9900"/>
                </a:solidFill>
                <a:latin typeface="Monotype Corsiva" pitchFamily="66" charset="0"/>
              </a:rPr>
            </a:br>
            <a:r>
              <a:rPr lang="ru-RU" sz="1800" dirty="0" smtClean="0">
                <a:solidFill>
                  <a:srgbClr val="FF9900"/>
                </a:solidFill>
                <a:latin typeface="Monotype Corsiva" pitchFamily="66" charset="0"/>
              </a:rPr>
              <a:t/>
            </a:r>
            <a:br>
              <a:rPr lang="ru-RU" sz="1800" dirty="0" smtClean="0">
                <a:solidFill>
                  <a:srgbClr val="FF9900"/>
                </a:solidFill>
                <a:latin typeface="Monotype Corsiva" pitchFamily="66" charset="0"/>
              </a:rPr>
            </a:br>
            <a:r>
              <a:rPr lang="ru-RU" sz="1800" dirty="0" smtClean="0">
                <a:solidFill>
                  <a:srgbClr val="FF9900"/>
                </a:solidFill>
                <a:latin typeface="Monotype Corsiva" pitchFamily="66" charset="0"/>
              </a:rPr>
              <a:t/>
            </a:r>
            <a:br>
              <a:rPr lang="ru-RU" sz="1800" dirty="0" smtClean="0">
                <a:solidFill>
                  <a:srgbClr val="FF9900"/>
                </a:solidFill>
                <a:latin typeface="Monotype Corsiva" pitchFamily="66" charset="0"/>
              </a:rPr>
            </a:br>
            <a:r>
              <a:rPr lang="ru-RU" sz="4400" b="1" dirty="0" smtClean="0">
                <a:solidFill>
                  <a:srgbClr val="FF3300"/>
                </a:solidFill>
                <a:latin typeface="Monotype Corsiva" pitchFamily="66" charset="0"/>
              </a:rPr>
              <a:t>«Наполнение музыкального уголка в группе ДОО»</a:t>
            </a:r>
            <a:br>
              <a:rPr lang="ru-RU" sz="4400" b="1" dirty="0" smtClean="0">
                <a:solidFill>
                  <a:srgbClr val="FF3300"/>
                </a:solidFill>
                <a:latin typeface="Monotype Corsiva" pitchFamily="66" charset="0"/>
              </a:rPr>
            </a:br>
            <a:r>
              <a:rPr lang="ru-RU" sz="4400" b="1" dirty="0" smtClean="0">
                <a:solidFill>
                  <a:srgbClr val="FF3300"/>
                </a:solidFill>
                <a:latin typeface="Monotype Corsiva" pitchFamily="66" charset="0"/>
              </a:rPr>
              <a:t/>
            </a:r>
            <a:br>
              <a:rPr lang="ru-RU" sz="4400" b="1" dirty="0" smtClean="0">
                <a:solidFill>
                  <a:srgbClr val="FF3300"/>
                </a:solidFill>
                <a:latin typeface="Monotype Corsiva" pitchFamily="66" charset="0"/>
              </a:rPr>
            </a:b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Мастер-класс</a:t>
            </a:r>
            <a:endParaRPr lang="ru-RU" sz="44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912050"/>
          </a:xfrm>
        </p:spPr>
        <p:txBody>
          <a:bodyPr>
            <a:normAutofit fontScale="92500" lnSpcReduction="20000"/>
          </a:bodyPr>
          <a:lstStyle/>
          <a:p>
            <a:endParaRPr lang="ru-RU" dirty="0" smtClean="0">
              <a:solidFill>
                <a:srgbClr val="00B0F0"/>
              </a:solidFill>
              <a:latin typeface="Monotype Corsiva" pitchFamily="66" charset="0"/>
            </a:endParaRPr>
          </a:p>
          <a:p>
            <a:endParaRPr lang="ru-RU" dirty="0" smtClean="0">
              <a:solidFill>
                <a:srgbClr val="00B0F0"/>
              </a:solidFill>
              <a:latin typeface="Monotype Corsiva" pitchFamily="66" charset="0"/>
            </a:endParaRPr>
          </a:p>
          <a:p>
            <a:pPr algn="r"/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Подготовила: музыкальный руководитель</a:t>
            </a:r>
          </a:p>
          <a:p>
            <a:pPr algn="r"/>
            <a:r>
              <a:rPr lang="ru-RU" dirty="0" smtClean="0">
                <a:solidFill>
                  <a:srgbClr val="CC0000"/>
                </a:solidFill>
                <a:latin typeface="Monotype Corsiva" pitchFamily="66" charset="0"/>
              </a:rPr>
              <a:t>Соколова Лариса Николаевна</a:t>
            </a:r>
          </a:p>
          <a:p>
            <a:endParaRPr lang="ru-RU" dirty="0" smtClean="0">
              <a:solidFill>
                <a:srgbClr val="CC0000"/>
              </a:solidFill>
              <a:latin typeface="Monotype Corsiva" pitchFamily="66" charset="0"/>
            </a:endParaRPr>
          </a:p>
          <a:p>
            <a:endParaRPr lang="ru-RU" dirty="0" smtClean="0">
              <a:latin typeface="Monotype Corsiva" pitchFamily="66" charset="0"/>
            </a:endParaRPr>
          </a:p>
          <a:p>
            <a:endParaRPr lang="ru-RU" dirty="0" smtClean="0">
              <a:latin typeface="Monotype Corsiva" pitchFamily="66" charset="0"/>
            </a:endParaRP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Новосибирск 2016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5438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Мастер-класс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050" name="Picture 2" descr="E:\МУЗЫКАЛЬНЫЕ ИНСТРУМЕНТЫ\DSCF977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31321" y="2152366"/>
            <a:ext cx="2138572" cy="205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1" name="Picture 3" descr="E:\МУЗЫКАЛЬНЫЕ ИНСТРУМЕНТЫ\DSCF977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090177" y="1476555"/>
            <a:ext cx="2251579" cy="205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2" name="Picture 4" descr="E:\МУЗЫКАЛЬНЫЕ ИНСТРУМЕНТЫ\DSCF9779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53824" y="1476555"/>
            <a:ext cx="2473280" cy="205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3" name="Picture 5" descr="E:\МУЗЫКАЛЬНЫЕ ИНСТРУМЕНТЫ\DSCF9780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968815" y="3702170"/>
            <a:ext cx="1535502" cy="276204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4" name="Picture 6" descr="E:\МУЗЫКАЛЬНЫЕ ИНСТРУМЕНТЫ\DSCF9781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053091" y="4323272"/>
            <a:ext cx="2493095" cy="205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2446" y="418289"/>
            <a:ext cx="7886700" cy="1325563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990000"/>
                </a:solidFill>
              </a:rPr>
              <a:t>Результаты проделанной работы</a:t>
            </a:r>
            <a:endParaRPr lang="ru-RU" sz="3600" b="1" dirty="0">
              <a:solidFill>
                <a:srgbClr val="990000"/>
              </a:solidFill>
            </a:endParaRPr>
          </a:p>
        </p:txBody>
      </p:sp>
      <p:pic>
        <p:nvPicPr>
          <p:cNvPr id="4098" name="Picture 2" descr="E:\МУЗЫКАЛЬНЫЕ ИНСТРУМЕНТЫ\DSCF980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63526" y="2103826"/>
            <a:ext cx="6283841" cy="39142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2566" y="5011554"/>
            <a:ext cx="7886700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Спасибо за внимание!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3075" name="Picture 3" descr="E:\МУЗЫКАЛЬНЫЕ ИНСТРУМЕНТЫ\DSCF980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95154" y="691116"/>
            <a:ext cx="7506585" cy="44231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39432" y="329609"/>
            <a:ext cx="6675917" cy="5241851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Aft>
                <a:spcPts val="0"/>
              </a:spcAft>
              <a:buNone/>
            </a:pP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Главной задачей музыкального воспитания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–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является развитие эмоциональной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отзывчивости, привитие интереса к музыке. </a:t>
            </a:r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Музыкальное развитие ребёнка сводится не только к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специально организованной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деятельности педагога с детьми, но и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возможностью самостоятельно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играть, импровизировать,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свободно музицировать.</a:t>
            </a:r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Применение нестандартных пособий вносит разнообразие и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эффекты новизны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, позволяет шире использовать знакомые задания.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Требования к нестандартным пособиям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Нестандартные пособия должны соответствовать правилам охраны жизни и здоровья детей, требованиям гигиены и эстетики, соответствовать возрасту.</a:t>
            </a:r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Оборудование должно быть доступным, многофункциональным, привлекательным для детей, удобным в уборке и хранении.</a:t>
            </a:r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Чтобы игры вызывали у детей желание петь, слушать музыку, выполнять музыкально-ритмические движения, пособия должны быть оформлены очень красочно, отличаться разнообразием.</a:t>
            </a:r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6902" y="478465"/>
            <a:ext cx="6718447" cy="5698498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+mj-lt"/>
              </a:rPr>
              <a:t>Чтобы музыкальные инструменты, созданные своими руками были яркими, привлекательными для детей, можно использовать самоклеющуюся бумагу, цветную бумагу, </a:t>
            </a:r>
            <a:r>
              <a:rPr lang="ru-RU" sz="2000" dirty="0" err="1" smtClean="0">
                <a:latin typeface="+mj-lt"/>
              </a:rPr>
              <a:t>пайетки</a:t>
            </a:r>
            <a:r>
              <a:rPr lang="ru-RU" sz="2000" dirty="0" smtClean="0">
                <a:latin typeface="+mj-lt"/>
              </a:rPr>
              <a:t>, разноцветную </a:t>
            </a:r>
            <a:r>
              <a:rPr lang="ru-RU" sz="2000" dirty="0" smtClean="0">
                <a:latin typeface="+mj-lt"/>
              </a:rPr>
              <a:t>тесьму</a:t>
            </a:r>
            <a:r>
              <a:rPr lang="ru-RU" sz="2000" dirty="0" smtClean="0">
                <a:latin typeface="+mj-lt"/>
              </a:rPr>
              <a:t>, </a:t>
            </a:r>
            <a:r>
              <a:rPr lang="ru-RU" sz="2000" dirty="0" smtClean="0">
                <a:latin typeface="+mj-lt"/>
              </a:rPr>
              <a:t> шнуры </a:t>
            </a:r>
            <a:r>
              <a:rPr lang="ru-RU" sz="2000" dirty="0" smtClean="0">
                <a:latin typeface="+mj-lt"/>
              </a:rPr>
              <a:t>различного диаметра, рыболовная леска, скотч, клей и так далее. </a:t>
            </a:r>
          </a:p>
          <a:p>
            <a:r>
              <a:rPr lang="ru-RU" sz="2000" dirty="0" smtClean="0">
                <a:latin typeface="+mj-lt"/>
              </a:rPr>
              <a:t>Вот то, что всегда может оказаться под рукой: жестяные и пластиковые банки с сухим рисом, гречкой, ложки, крышки от кастрюль. Всевозможные трещотки, расчески, детские погремушки, связки ключей. Мешочек с орехами - чудесный шорох. Различная бумага (целлофан, пергамент, газета, гофре и пр.) Деревянные кубики, брусочки, катушки от ниток, бигуди</a:t>
            </a:r>
            <a:r>
              <a:rPr lang="ru-RU" sz="2000" dirty="0" smtClean="0">
                <a:latin typeface="+mj-lt"/>
              </a:rPr>
              <a:t>. Природные </a:t>
            </a:r>
            <a:r>
              <a:rPr lang="ru-RU" sz="2000" dirty="0" smtClean="0">
                <a:latin typeface="+mj-lt"/>
              </a:rPr>
              <a:t>материалы: желуди, каштаны, орехи, шишки, скорлупки от них и многое другое. 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6105" y="854015"/>
            <a:ext cx="7341079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то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же такое шум?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Шум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— беспорядочные непериодические колебания звучащего тела. 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отличие от музыкальных звуков, шум не имеет точно определенной высоты. 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шумовым звукам относятся треск, дребезжание, скрип, шелест и т. д., а шумовые оркестровые инструменты - это устройства для получения шумов, которые создают определенный ритмический и тембровый колорит. 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Элементарное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музицирование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способствует реализации потребности детей в движении, сохранению их психологического здоровья, а также формированию коммуникативных навыков у дошкольников. В результате игры на шумовых инструментах у детей развивается любознательность, воображение, речевая и общая инициатива, преодолевается застенчивость, повышается уровень познавательных и творческих способностей. 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63458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500331"/>
            <a:ext cx="7886700" cy="5724000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Цель мастер-класса: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Передача опыта музыкального руководителя  по изготовлению самодельных музыкальных инструментов из бросового материала  воспитателям.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Познакомить воспитателей  с технологией изготовления музыкальных инструментов из бросового материала.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Помочь в отборе средств и материала по ручному труду в работе с детьми.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Практическим путём освоить технологию работы с бросовым материалом.</a:t>
            </a:r>
          </a:p>
          <a:p>
            <a:pPr algn="ctr"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Музыкальные инструменты, изготовленные своими руками</a:t>
            </a:r>
            <a:endParaRPr lang="ru-RU" sz="36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>
          <a:xfrm>
            <a:off x="628649" y="2164414"/>
            <a:ext cx="3773229" cy="2880963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>
          <a:xfrm>
            <a:off x="4795590" y="2164414"/>
            <a:ext cx="4008167" cy="28809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Larisa\Desktop\МУЗЫКАЛЬНЫЕ ИНСТРУМЕНТЫ\DSCF974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913" y="1424761"/>
            <a:ext cx="3894926" cy="33787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Larisa\Desktop\МУЗЫКАЛЬНЫЕ ИНСТРУМЕНТЫ\DSCF9750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752" y="1424761"/>
            <a:ext cx="4189229" cy="33787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7365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Материалы для мастер-класса</a:t>
            </a: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8" name="Picture 4" descr="E:\МУЗЫКАЛЬНЫЕ ИНСТРУМЕНТЫ\DSCF976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6836" y="2112739"/>
            <a:ext cx="2399999" cy="180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9" name="Picture 5" descr="E:\МУЗЫКАЛЬНЫЕ ИНСТРУМЕНТЫ\DSCF977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43269" y="3341344"/>
            <a:ext cx="3073201" cy="180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30" name="Picture 6" descr="E:\МУЗЫКАЛЬНЫЕ ИНСТРУМЕНТЫ\DSCF977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415186" y="1351561"/>
            <a:ext cx="2754028" cy="180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32" name="Picture 8" descr="E:\МУЗЫКАЛЬНЫЕ ИНСТРУМЕНТЫ\DSCF9772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92100" y="4291763"/>
            <a:ext cx="2405107" cy="180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33" name="Picture 9" descr="E:\МУЗЫКАЛЬНЫЕ ИНСТРУМЕНТЫ\DSCF9773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22756" y="3332716"/>
            <a:ext cx="2400001" cy="180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34" name="Picture 10" descr="E:\МУЗЫКАЛЬНЫЕ ИНСТРУМЕНТЫ\DSCF9774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831382" y="1355785"/>
            <a:ext cx="2400000" cy="180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mbria/Calibri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устая тень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215</TotalTime>
  <Words>290</Words>
  <Application>Microsoft Office PowerPoint</Application>
  <PresentationFormat>Экран (4:3)</PresentationFormat>
  <Paragraphs>34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муниципальное  автономное дошкольное образовательное учреждение  города Новосибирска «Детский сад № 373 «Скворушка»    «Наполнение музыкального уголка в группе ДОО»  Мастер-класс</vt:lpstr>
      <vt:lpstr>Слайд 2</vt:lpstr>
      <vt:lpstr>Требования к нестандартным пособиям</vt:lpstr>
      <vt:lpstr>Слайд 4</vt:lpstr>
      <vt:lpstr>Слайд 5</vt:lpstr>
      <vt:lpstr>Слайд 6</vt:lpstr>
      <vt:lpstr>Музыкальные инструменты, изготовленные своими руками</vt:lpstr>
      <vt:lpstr>Слайд 8</vt:lpstr>
      <vt:lpstr>Материалы для мастер-класса</vt:lpstr>
      <vt:lpstr>Мастер-класс</vt:lpstr>
      <vt:lpstr>Результаты проделанной работы</vt:lpstr>
      <vt:lpstr>Спасибо за внимание!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Артём Кулаков</dc:creator>
  <cp:lastModifiedBy>ADMIN</cp:lastModifiedBy>
  <cp:revision>33</cp:revision>
  <dcterms:created xsi:type="dcterms:W3CDTF">2014-07-11T15:04:42Z</dcterms:created>
  <dcterms:modified xsi:type="dcterms:W3CDTF">2016-04-18T14:43:19Z</dcterms:modified>
</cp:coreProperties>
</file>